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7338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9036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2014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55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2674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94569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17791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2757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9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681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671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901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9381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4619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603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3697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565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58ED708-4FB7-4251-AB81-2EEAAA4B7FD3}" type="datetimeFigureOut">
              <a:rPr lang="ru-RU" smtClean="0"/>
              <a:t>15.11.2022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5341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5400" dirty="0" smtClean="0"/>
              <a:t>Цифровой двойник предприятия</a:t>
            </a:r>
            <a:endParaRPr lang="ru-RU" sz="5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Модульная структура актуальных моделей технологических и бизнес процессов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977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Цели и задачи:</a:t>
            </a:r>
            <a:br>
              <a:rPr lang="ru-RU" dirty="0" smtClean="0"/>
            </a:br>
            <a:r>
              <a:rPr lang="ru-RU" dirty="0" smtClean="0"/>
              <a:t>единая система с возможностью: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Мониторинга показателей в реальном времени</a:t>
            </a:r>
          </a:p>
          <a:p>
            <a:r>
              <a:rPr lang="ru-RU" dirty="0" smtClean="0"/>
              <a:t>Уведомления по ключевым событиям</a:t>
            </a:r>
          </a:p>
          <a:p>
            <a:r>
              <a:rPr lang="ru-RU" dirty="0" smtClean="0"/>
              <a:t>Управления «умными» тех. процессами</a:t>
            </a:r>
          </a:p>
          <a:p>
            <a:r>
              <a:rPr lang="ru-RU" dirty="0" smtClean="0"/>
              <a:t>Отчётности по заданным параметрам</a:t>
            </a:r>
          </a:p>
          <a:p>
            <a:r>
              <a:rPr lang="ru-RU" dirty="0" smtClean="0"/>
              <a:t>«Сбора» внешних служб в единое меню контроля</a:t>
            </a:r>
          </a:p>
          <a:p>
            <a:r>
              <a:rPr lang="ru-RU" dirty="0" smtClean="0"/>
              <a:t>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940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Свойства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14648" y="1413164"/>
            <a:ext cx="9235206" cy="4835235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 smtClean="0"/>
              <a:t>Соблюдение политики информационной безопасности:</a:t>
            </a:r>
            <a:br>
              <a:rPr lang="ru-RU" dirty="0" smtClean="0"/>
            </a:br>
            <a:r>
              <a:rPr lang="en-US" dirty="0" smtClean="0"/>
              <a:t>https</a:t>
            </a:r>
            <a:r>
              <a:rPr lang="ru-RU" dirty="0" smtClean="0"/>
              <a:t> шифрование, принудительная частая смена пароля + х1024 </a:t>
            </a:r>
            <a:r>
              <a:rPr lang="en-US" dirty="0" smtClean="0"/>
              <a:t>hash/sol</a:t>
            </a:r>
            <a:r>
              <a:rPr lang="ru-RU" dirty="0" smtClean="0"/>
              <a:t>,</a:t>
            </a:r>
            <a:r>
              <a:rPr lang="en-US" dirty="0" smtClean="0"/>
              <a:t> </a:t>
            </a:r>
            <a:r>
              <a:rPr lang="ru-RU" dirty="0" smtClean="0"/>
              <a:t>уровень сложности пароля последнего уровня (12 знаков, обязательно спецсимвол, буквы в разном регистре и цифры), ограничение доступа по доменам </a:t>
            </a:r>
            <a:r>
              <a:rPr lang="en-US" dirty="0" smtClean="0"/>
              <a:t>/</a:t>
            </a:r>
            <a:r>
              <a:rPr lang="ru-RU" dirty="0" smtClean="0"/>
              <a:t> только локальной сети (подсети).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Возможность выноса части функционала «наружу», т.е. в глобальный интернет, но только при необходимости.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Разделение доступа на группы и уровни.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Единый аккаунт, привязанный к домену, либо к ИИН.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Доступ с компьютеров, ноутбуков, планшетов и смартфонов (внутри сети предприятия).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Модульная структура, подразумевающая включение</a:t>
            </a:r>
            <a:r>
              <a:rPr lang="en-US" dirty="0" smtClean="0"/>
              <a:t>/</a:t>
            </a:r>
            <a:r>
              <a:rPr lang="ru-RU" dirty="0" smtClean="0"/>
              <a:t>отключение служб и расширение в будущем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498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Прототип – (видео)</a:t>
            </a:r>
            <a:endParaRPr lang="ru-RU" dirty="0"/>
          </a:p>
        </p:txBody>
      </p:sp>
      <p:pic>
        <p:nvPicPr>
          <p:cNvPr id="4" name="ScreenRecorderProject2_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468" y="1216944"/>
            <a:ext cx="9750829" cy="5251083"/>
          </a:xfrm>
        </p:spPr>
      </p:pic>
    </p:spTree>
    <p:extLst>
      <p:ext uri="{BB962C8B-B14F-4D97-AF65-F5344CB8AC3E}">
        <p14:creationId xmlns:p14="http://schemas.microsoft.com/office/powerpoint/2010/main" val="428199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Примеры основных служб и модулей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lvl="0">
              <a:buFont typeface="Wingdings" panose="05000000000000000000" pitchFamily="2" charset="2"/>
              <a:buChar char="q"/>
            </a:pPr>
            <a:r>
              <a:rPr lang="ru-RU" dirty="0"/>
              <a:t>Единая база знаний или безопасности, включает самостоятельное прохождение тестирований, отчётность по сотрудникам и аналитика.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dirty="0"/>
              <a:t>Контроль, отчётность и оповещение с чужого сервиса – автоматизированный контроль эмиссий в окружающую среду.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dirty="0"/>
              <a:t>Контроль, отчётность и оповещение с чужого сервиса – контроль усталости водителей.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dirty="0"/>
              <a:t>Контроль, отчётность и оповещение с чужого сервиса – позиционирование персонала. 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dirty="0"/>
              <a:t>Мониторинг, отчётность и оповещение с чужого сервиса – АСД «Вист» / АСД «Полина».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dirty="0" err="1"/>
              <a:t>ТОиР</a:t>
            </a:r>
            <a:r>
              <a:rPr lang="ru-RU" dirty="0"/>
              <a:t> (техническое обслуживание и ремонт) – общая база для всех поломок с описанием, аналитикой, отчётами, прогнозами (предиктивной аналитикой) и визуализацией.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dirty="0"/>
              <a:t>Машинное зрение или другие интеллектуальные службы в реальном времени.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dirty="0"/>
              <a:t>Данные с счётчиков и другого оборудования, оборудованного контроллерами.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2899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59952"/>
          </a:xfrm>
        </p:spPr>
        <p:txBody>
          <a:bodyPr/>
          <a:lstStyle/>
          <a:p>
            <a:r>
              <a:rPr lang="ru-RU" dirty="0" smtClean="0"/>
              <a:t>Дополнительный функционал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9585" y="1612669"/>
            <a:ext cx="9310255" cy="39556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Большое количество идей можно «воплотить» принимая идеи от работников и руководителей предприятия - несколько десятков (40-60) полезных предложений, с разной степенью эффективности, от КГП, которые были отложены или отклонены, но осуществимы в рамках веб-инфраструктуры.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60484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Функциональная схема корпоративной сети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5063" y="2052638"/>
            <a:ext cx="6583649" cy="419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183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Затраты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Сервер для развёртывания, конфигурация зависит от количества нагрузки и пользователей,</a:t>
            </a:r>
            <a:br>
              <a:rPr lang="ru-RU" dirty="0"/>
            </a:br>
            <a:r>
              <a:rPr lang="ru-RU" dirty="0"/>
              <a:t>пример: </a:t>
            </a:r>
            <a:r>
              <a:rPr lang="ru-RU" sz="1200" dirty="0"/>
              <a:t>Системный блок НР </a:t>
            </a:r>
            <a:r>
              <a:rPr lang="en-US" sz="1200" dirty="0" err="1"/>
              <a:t>ProDesk</a:t>
            </a:r>
            <a:r>
              <a:rPr lang="en-US" sz="1200" dirty="0"/>
              <a:t> 600 G6 </a:t>
            </a:r>
            <a:r>
              <a:rPr lang="ru-RU" sz="1200" dirty="0"/>
              <a:t>МТ 9</a:t>
            </a:r>
            <a:r>
              <a:rPr lang="en-US" sz="1200" dirty="0"/>
              <a:t>CF30AV-Special: Intel </a:t>
            </a:r>
            <a:r>
              <a:rPr lang="ru-RU" sz="1200" dirty="0"/>
              <a:t>Со</a:t>
            </a:r>
            <a:r>
              <a:rPr lang="en-US" sz="1200" dirty="0"/>
              <a:t>r</a:t>
            </a:r>
            <a:r>
              <a:rPr lang="ru-RU" sz="1200" dirty="0"/>
              <a:t>е </a:t>
            </a:r>
            <a:r>
              <a:rPr lang="en-US" sz="1200" dirty="0"/>
              <a:t>TM i5-10500, </a:t>
            </a:r>
            <a:r>
              <a:rPr lang="ru-RU" sz="1200" dirty="0"/>
              <a:t>память 8Гбайт (1 х 8 Гбайт) </a:t>
            </a:r>
            <a:r>
              <a:rPr lang="en-US" sz="1200" dirty="0"/>
              <a:t>DDR4-2666 SDRAM/SSD 256Gb M.2/ </a:t>
            </a:r>
            <a:r>
              <a:rPr lang="ru-RU" sz="1200" dirty="0"/>
              <a:t>НР </a:t>
            </a:r>
            <a:r>
              <a:rPr lang="en-US" sz="1200" dirty="0"/>
              <a:t>Serial Port Rear /HDMI port/display port </a:t>
            </a:r>
            <a:r>
              <a:rPr lang="ru-RU" sz="1200" dirty="0"/>
              <a:t>х 2/ Сетевой адаптер </a:t>
            </a:r>
            <a:r>
              <a:rPr lang="en-US" sz="1200" dirty="0"/>
              <a:t>Intel I210-T1 </a:t>
            </a:r>
            <a:r>
              <a:rPr lang="en-US" sz="1200" dirty="0" err="1"/>
              <a:t>PCIe</a:t>
            </a:r>
            <a:r>
              <a:rPr lang="en-US" sz="1200" dirty="0"/>
              <a:t> </a:t>
            </a:r>
            <a:r>
              <a:rPr lang="en-US" sz="1200" dirty="0" err="1"/>
              <a:t>GbE</a:t>
            </a:r>
            <a:r>
              <a:rPr lang="en-US" sz="1200" dirty="0"/>
              <a:t>/DVDRW/ Windows 10 Pro 64/3/3/3 Warranty/</a:t>
            </a:r>
            <a:r>
              <a:rPr lang="ru-RU" sz="1200" dirty="0"/>
              <a:t>НР </a:t>
            </a:r>
            <a:r>
              <a:rPr lang="ru-RU" sz="1200" dirty="0" err="1"/>
              <a:t>Кеу</a:t>
            </a:r>
            <a:r>
              <a:rPr lang="en-US" sz="1200" dirty="0"/>
              <a:t>b/</a:t>
            </a:r>
            <a:r>
              <a:rPr lang="ru-RU" sz="1200" dirty="0"/>
              <a:t>НР </a:t>
            </a:r>
            <a:r>
              <a:rPr lang="en-US" sz="1200" dirty="0"/>
              <a:t>mouse. </a:t>
            </a:r>
            <a:r>
              <a:rPr lang="ru-RU" sz="1200" dirty="0"/>
              <a:t>Стоимость 470 000 тенге с НДС.</a:t>
            </a:r>
            <a:r>
              <a:rPr lang="ru-RU" dirty="0"/>
              <a:t/>
            </a:r>
            <a:br>
              <a:rPr lang="ru-RU" dirty="0"/>
            </a:br>
            <a:r>
              <a:rPr lang="ru-RU" dirty="0"/>
              <a:t>лучший сценарий: 1.2 млн тенге.</a:t>
            </a:r>
            <a:br>
              <a:rPr lang="ru-RU" dirty="0"/>
            </a:br>
            <a:r>
              <a:rPr lang="ru-RU" dirty="0"/>
              <a:t>худший сценарий: 2 млн тенге. </a:t>
            </a:r>
          </a:p>
          <a:p>
            <a:r>
              <a:rPr lang="ru-RU" dirty="0" smtClean="0"/>
              <a:t>Инфраструктура </a:t>
            </a:r>
            <a:r>
              <a:rPr lang="ru-RU" dirty="0"/>
              <a:t>для развёртывания: точки доступа, </a:t>
            </a:r>
            <a:r>
              <a:rPr lang="ru-RU" dirty="0" smtClean="0"/>
              <a:t>кабеля, ИБП, </a:t>
            </a:r>
            <a:r>
              <a:rPr lang="ru-RU" dirty="0"/>
              <a:t>смартфоны/планшеты – </a:t>
            </a:r>
            <a:r>
              <a:rPr lang="en-US" dirty="0" smtClean="0"/>
              <a:t>N</a:t>
            </a:r>
            <a:r>
              <a:rPr lang="ru-RU" dirty="0" smtClean="0"/>
              <a:t> </a:t>
            </a:r>
            <a:r>
              <a:rPr lang="ru-RU" dirty="0"/>
              <a:t>млн </a:t>
            </a:r>
            <a:r>
              <a:rPr lang="ru-RU" dirty="0" smtClean="0"/>
              <a:t>тенге</a:t>
            </a:r>
            <a:r>
              <a:rPr lang="en-US" dirty="0" smtClean="0"/>
              <a:t> (</a:t>
            </a:r>
            <a:r>
              <a:rPr lang="ru-RU" dirty="0" smtClean="0"/>
              <a:t>зависит от задач</a:t>
            </a:r>
            <a:r>
              <a:rPr lang="en-US" dirty="0" smtClean="0"/>
              <a:t>)</a:t>
            </a:r>
            <a:r>
              <a:rPr lang="ru-RU" dirty="0" smtClean="0"/>
              <a:t>.</a:t>
            </a:r>
          </a:p>
          <a:p>
            <a:r>
              <a:rPr lang="ru-RU" dirty="0" smtClean="0"/>
              <a:t>Повышение полномочий, квалификации и категории разработчика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60130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Красный и оранжевый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47</TotalTime>
  <Words>247</Words>
  <Application>Microsoft Office PowerPoint</Application>
  <PresentationFormat>Широкоэкранный</PresentationFormat>
  <Paragraphs>33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Wingdings</vt:lpstr>
      <vt:lpstr>Wingdings 3</vt:lpstr>
      <vt:lpstr>Ион</vt:lpstr>
      <vt:lpstr>Цифровой двойник предприятия</vt:lpstr>
      <vt:lpstr>Цели и задачи: единая система с возможностью:</vt:lpstr>
      <vt:lpstr>Свойства</vt:lpstr>
      <vt:lpstr>Прототип – (видео)</vt:lpstr>
      <vt:lpstr>Примеры основных служб и модулей</vt:lpstr>
      <vt:lpstr>Дополнительный функционал</vt:lpstr>
      <vt:lpstr>Функциональная схема корпоративной сети</vt:lpstr>
      <vt:lpstr>Затраты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Цифровой двойник предприятия</dc:title>
  <dc:creator>Андриенко Богдан Николаевич</dc:creator>
  <cp:lastModifiedBy>Андриенко Богдан Николаевич</cp:lastModifiedBy>
  <cp:revision>57</cp:revision>
  <dcterms:created xsi:type="dcterms:W3CDTF">2022-11-11T03:26:25Z</dcterms:created>
  <dcterms:modified xsi:type="dcterms:W3CDTF">2022-11-15T09:00:36Z</dcterms:modified>
</cp:coreProperties>
</file>

<file path=docProps/thumbnail.jpeg>
</file>